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0"/>
  </p:notesMasterIdLst>
  <p:sldIdLst>
    <p:sldId id="426" r:id="rId2"/>
    <p:sldId id="433" r:id="rId3"/>
    <p:sldId id="477" r:id="rId4"/>
    <p:sldId id="478" r:id="rId5"/>
    <p:sldId id="479" r:id="rId6"/>
    <p:sldId id="480" r:id="rId7"/>
    <p:sldId id="429" r:id="rId8"/>
    <p:sldId id="434" r:id="rId9"/>
  </p:sldIdLst>
  <p:sldSz cx="9144000" cy="5715000" type="screen16x10"/>
  <p:notesSz cx="6858000" cy="9144000"/>
  <p:embeddedFontLst>
    <p:embeddedFont>
      <p:font typeface="Orly's Font 2" panose="020B0604020202020204" charset="0"/>
      <p:regular r:id="rId11"/>
    </p:embeddedFon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Verdana" panose="020B0604030504040204" pitchFamily="34" charset="0"/>
      <p:regular r:id="rId16"/>
      <p:bold r:id="rId17"/>
      <p:italic r:id="rId18"/>
      <p:boldItalic r:id="rId19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849" autoAdjust="0"/>
  </p:normalViewPr>
  <p:slideViewPr>
    <p:cSldViewPr>
      <p:cViewPr>
        <p:scale>
          <a:sx n="82" d="100"/>
          <a:sy n="82" d="100"/>
        </p:scale>
        <p:origin x="-72" y="-72"/>
      </p:cViewPr>
      <p:guideLst>
        <p:guide orient="horz" pos="151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ta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6" y="183731"/>
            <a:ext cx="5150224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14300"/>
            <a:ext cx="89154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5166650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525200" y="1143000"/>
            <a:ext cx="8115300" cy="954107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>
                <a:solidFill>
                  <a:schemeClr val="accent1"/>
                </a:solidFill>
              </a:rPr>
              <a:t>Could you look at a bar model and </a:t>
            </a:r>
            <a:r>
              <a:rPr lang="en-US" sz="2800" dirty="0" smtClean="0">
                <a:solidFill>
                  <a:schemeClr val="accent1"/>
                </a:solidFill>
              </a:rPr>
              <a:t>figure out what the missing number is?</a:t>
            </a:r>
            <a:endParaRPr lang="en-US" sz="2800" dirty="0">
              <a:solidFill>
                <a:schemeClr val="accent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965775" y="2976908"/>
            <a:ext cx="1234150" cy="457200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3936839" y="2652029"/>
            <a:ext cx="0" cy="2105281"/>
          </a:xfrm>
          <a:prstGeom prst="line">
            <a:avLst/>
          </a:prstGeom>
          <a:ln w="381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 Placeholder 2"/>
          <p:cNvSpPr txBox="1">
            <a:spLocks/>
          </p:cNvSpPr>
          <p:nvPr/>
        </p:nvSpPr>
        <p:spPr bwMode="auto">
          <a:xfrm>
            <a:off x="4276784" y="3031025"/>
            <a:ext cx="6121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</a:rPr>
              <a:t>12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199925" y="2979624"/>
            <a:ext cx="1485900" cy="454484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" name="Text Placeholder 2"/>
          <p:cNvSpPr txBox="1">
            <a:spLocks/>
          </p:cNvSpPr>
          <p:nvPr/>
        </p:nvSpPr>
        <p:spPr bwMode="auto">
          <a:xfrm>
            <a:off x="5636809" y="3031025"/>
            <a:ext cx="6121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</a:rPr>
              <a:t>16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9" name="Text Placeholder 2"/>
          <p:cNvSpPr txBox="1">
            <a:spLocks/>
          </p:cNvSpPr>
          <p:nvPr/>
        </p:nvSpPr>
        <p:spPr bwMode="auto">
          <a:xfrm>
            <a:off x="4276784" y="2640454"/>
            <a:ext cx="6121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</a:rPr>
              <a:t>r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10" name="Text Placeholder 2"/>
          <p:cNvSpPr txBox="1">
            <a:spLocks/>
          </p:cNvSpPr>
          <p:nvPr/>
        </p:nvSpPr>
        <p:spPr bwMode="auto">
          <a:xfrm>
            <a:off x="5636809" y="2638883"/>
            <a:ext cx="6121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</a:rPr>
              <a:t>b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965775" y="3956424"/>
            <a:ext cx="2720050" cy="457200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2" name="Text Placeholder 2"/>
          <p:cNvSpPr txBox="1">
            <a:spLocks/>
          </p:cNvSpPr>
          <p:nvPr/>
        </p:nvSpPr>
        <p:spPr bwMode="auto">
          <a:xfrm>
            <a:off x="4422311" y="4039555"/>
            <a:ext cx="6121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</a:rPr>
              <a:t>15</a:t>
            </a:r>
            <a:endParaRPr lang="en-US" dirty="0">
              <a:solidFill>
                <a:schemeClr val="accent1"/>
              </a:solidFill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5460475" y="3956424"/>
            <a:ext cx="0" cy="45720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2"/>
          <p:cNvSpPr txBox="1">
            <a:spLocks/>
          </p:cNvSpPr>
          <p:nvPr/>
        </p:nvSpPr>
        <p:spPr bwMode="auto">
          <a:xfrm>
            <a:off x="4323341" y="3621283"/>
            <a:ext cx="6121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</a:rPr>
              <a:t>r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15" name="Text Placeholder 2"/>
          <p:cNvSpPr txBox="1">
            <a:spLocks/>
          </p:cNvSpPr>
          <p:nvPr/>
        </p:nvSpPr>
        <p:spPr bwMode="auto">
          <a:xfrm>
            <a:off x="5747554" y="4026354"/>
            <a:ext cx="6121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</a:rPr>
              <a:t>?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16" name="Text Placeholder 2"/>
          <p:cNvSpPr txBox="1">
            <a:spLocks/>
          </p:cNvSpPr>
          <p:nvPr/>
        </p:nvSpPr>
        <p:spPr bwMode="auto">
          <a:xfrm>
            <a:off x="5701254" y="3631663"/>
            <a:ext cx="6121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</a:rPr>
              <a:t>b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19" name="Oval 18"/>
          <p:cNvSpPr/>
          <p:nvPr/>
        </p:nvSpPr>
        <p:spPr>
          <a:xfrm>
            <a:off x="5756613" y="3980372"/>
            <a:ext cx="541520" cy="419108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0" name="Text Placeholder 2"/>
          <p:cNvSpPr txBox="1">
            <a:spLocks/>
          </p:cNvSpPr>
          <p:nvPr/>
        </p:nvSpPr>
        <p:spPr bwMode="auto">
          <a:xfrm>
            <a:off x="2479875" y="2875513"/>
            <a:ext cx="14859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3"/>
                </a:solidFill>
              </a:rPr>
              <a:t>Mandy’s</a:t>
            </a:r>
            <a:endParaRPr lang="en-US" dirty="0">
              <a:solidFill>
                <a:schemeClr val="accent3"/>
              </a:solidFill>
            </a:endParaRPr>
          </a:p>
        </p:txBody>
      </p:sp>
      <p:sp>
        <p:nvSpPr>
          <p:cNvPr id="21" name="Text Placeholder 2"/>
          <p:cNvSpPr txBox="1">
            <a:spLocks/>
          </p:cNvSpPr>
          <p:nvPr/>
        </p:nvSpPr>
        <p:spPr bwMode="auto">
          <a:xfrm>
            <a:off x="2479875" y="3904213"/>
            <a:ext cx="14859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3"/>
                </a:solidFill>
              </a:rPr>
              <a:t>Steven’s</a:t>
            </a:r>
            <a:endParaRPr lang="en-US" dirty="0">
              <a:solidFill>
                <a:schemeClr val="accent3"/>
              </a:solidFill>
            </a:endParaRPr>
          </a:p>
        </p:txBody>
      </p:sp>
      <p:sp>
        <p:nvSpPr>
          <p:cNvPr id="22" name="Text Placeholder 2"/>
          <p:cNvSpPr txBox="1">
            <a:spLocks/>
          </p:cNvSpPr>
          <p:nvPr/>
        </p:nvSpPr>
        <p:spPr bwMode="auto">
          <a:xfrm>
            <a:off x="2462513" y="3152645"/>
            <a:ext cx="14859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3"/>
                </a:solidFill>
              </a:rPr>
              <a:t>crayons</a:t>
            </a:r>
            <a:endParaRPr lang="en-US" dirty="0">
              <a:solidFill>
                <a:schemeClr val="accent3"/>
              </a:solidFill>
            </a:endParaRPr>
          </a:p>
        </p:txBody>
      </p:sp>
      <p:sp>
        <p:nvSpPr>
          <p:cNvPr id="23" name="Text Placeholder 2"/>
          <p:cNvSpPr txBox="1">
            <a:spLocks/>
          </p:cNvSpPr>
          <p:nvPr/>
        </p:nvSpPr>
        <p:spPr bwMode="auto">
          <a:xfrm>
            <a:off x="2456725" y="4181345"/>
            <a:ext cx="14859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3"/>
                </a:solidFill>
              </a:rPr>
              <a:t>crayons</a:t>
            </a:r>
            <a:endParaRPr lang="en-US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 animBg="1"/>
      <p:bldP spid="6" grpId="0"/>
      <p:bldP spid="7" grpId="0" animBg="1"/>
      <p:bldP spid="8" grpId="0"/>
      <p:bldP spid="9" grpId="0"/>
      <p:bldP spid="10" grpId="0"/>
      <p:bldP spid="11" grpId="0" animBg="1"/>
      <p:bldP spid="12" grpId="0"/>
      <p:bldP spid="14" grpId="0"/>
      <p:bldP spid="15" grpId="0"/>
      <p:bldP spid="16" grpId="0"/>
      <p:bldP spid="19" grpId="0" animBg="1"/>
      <p:bldP spid="20" grpId="0"/>
      <p:bldP spid="21" grpId="0"/>
      <p:bldP spid="22" grpId="0"/>
      <p:bldP spid="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85850" y="1333501"/>
            <a:ext cx="737235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how to create equations and solve a problem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the information in a bar model.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049" b="-2401"/>
          <a:stretch/>
        </p:blipFill>
        <p:spPr bwMode="auto">
          <a:xfrm>
            <a:off x="3008023" y="200409"/>
            <a:ext cx="6079550" cy="4896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8365" y="2258531"/>
            <a:ext cx="311228" cy="363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5151" y="2896700"/>
            <a:ext cx="311228" cy="363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 Placeholder 2"/>
          <p:cNvSpPr txBox="1">
            <a:spLocks/>
          </p:cNvSpPr>
          <p:nvPr/>
        </p:nvSpPr>
        <p:spPr bwMode="auto">
          <a:xfrm>
            <a:off x="-128590" y="2371872"/>
            <a:ext cx="2300288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Model Drawing Steps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4" name="AutoShape 4"/>
          <p:cNvSpPr>
            <a:spLocks noChangeArrowheads="1"/>
          </p:cNvSpPr>
          <p:nvPr/>
        </p:nvSpPr>
        <p:spPr bwMode="auto">
          <a:xfrm rot="10800000">
            <a:off x="1928809" y="2482092"/>
            <a:ext cx="931581" cy="733663"/>
          </a:xfrm>
          <a:prstGeom prst="leftArrow">
            <a:avLst>
              <a:gd name="adj1" fmla="val 49907"/>
              <a:gd name="adj2" fmla="val 56823"/>
            </a:avLst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square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1579" y="1585202"/>
            <a:ext cx="311228" cy="363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4205454" y="3631155"/>
            <a:ext cx="4077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Compute</a:t>
            </a:r>
          </a:p>
        </p:txBody>
      </p:sp>
      <p:pic>
        <p:nvPicPr>
          <p:cNvPr id="24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1937" y="3593889"/>
            <a:ext cx="311228" cy="363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4205453" y="4259070"/>
            <a:ext cx="4077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Check</a:t>
            </a:r>
          </a:p>
        </p:txBody>
      </p:sp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1579" y="4173104"/>
            <a:ext cx="311228" cy="363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4129047" y="1620827"/>
            <a:ext cx="4077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Understand the problem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162696" y="2271915"/>
            <a:ext cx="4077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Who and What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183679" y="2957715"/>
            <a:ext cx="4077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Chunk and Draw</a:t>
            </a:r>
          </a:p>
        </p:txBody>
      </p:sp>
    </p:spTree>
    <p:extLst>
      <p:ext uri="{BB962C8B-B14F-4D97-AF65-F5344CB8AC3E}">
        <p14:creationId xmlns:p14="http://schemas.microsoft.com/office/powerpoint/2010/main" val="1310284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  <p:bldP spid="14" grpId="0" animBg="1"/>
      <p:bldP spid="23" grpId="0"/>
      <p:bldP spid="25" grpId="0"/>
      <p:bldP spid="17" grpId="0"/>
      <p:bldP spid="19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286000" y="2157120"/>
            <a:ext cx="4588370" cy="398463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172201" y="1737950"/>
            <a:ext cx="2628900" cy="398463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" name="Text Placeholder 2"/>
          <p:cNvSpPr txBox="1">
            <a:spLocks/>
          </p:cNvSpPr>
          <p:nvPr/>
        </p:nvSpPr>
        <p:spPr bwMode="auto">
          <a:xfrm>
            <a:off x="136003" y="1048315"/>
            <a:ext cx="89154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</a:rPr>
              <a:t>Mandy has 12 red crayons and 16 blue crayons in a box.  Steven has the same amount of crayons as Mandy.  Steven has 15 red crayons.  How many blue crayons does Steven have?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637108" y="112850"/>
            <a:ext cx="4406152" cy="69249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6350">
            <a:solidFill>
              <a:schemeClr val="accent4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74320" tIns="2743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Understand the problem</a:t>
            </a:r>
          </a:p>
        </p:txBody>
      </p:sp>
      <p:sp>
        <p:nvSpPr>
          <p:cNvPr id="8" name="Text Placeholder 2"/>
          <p:cNvSpPr txBox="1">
            <a:spLocks/>
          </p:cNvSpPr>
          <p:nvPr/>
        </p:nvSpPr>
        <p:spPr bwMode="auto">
          <a:xfrm>
            <a:off x="136003" y="2628900"/>
            <a:ext cx="8915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5"/>
                </a:solidFill>
              </a:rPr>
              <a:t>Steven has </a:t>
            </a:r>
            <a:r>
              <a:rPr lang="en-US" u="sng" dirty="0" smtClean="0">
                <a:solidFill>
                  <a:schemeClr val="accent5"/>
                </a:solidFill>
              </a:rPr>
              <a:t>       </a:t>
            </a:r>
            <a:r>
              <a:rPr lang="en-US" dirty="0" smtClean="0">
                <a:solidFill>
                  <a:schemeClr val="accent5"/>
                </a:solidFill>
              </a:rPr>
              <a:t> blue crayons. </a:t>
            </a:r>
            <a:endParaRPr lang="en-US" dirty="0">
              <a:solidFill>
                <a:schemeClr val="accent5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671294" y="136000"/>
            <a:ext cx="4406152" cy="69249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6350">
            <a:solidFill>
              <a:schemeClr val="accent4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74320" tIns="2743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Who and What</a:t>
            </a:r>
          </a:p>
        </p:txBody>
      </p:sp>
      <p:sp>
        <p:nvSpPr>
          <p:cNvPr id="18" name="Text Placeholder 2"/>
          <p:cNvSpPr txBox="1">
            <a:spLocks/>
          </p:cNvSpPr>
          <p:nvPr/>
        </p:nvSpPr>
        <p:spPr bwMode="auto">
          <a:xfrm>
            <a:off x="2345200" y="3261703"/>
            <a:ext cx="14859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3"/>
                </a:solidFill>
              </a:rPr>
              <a:t>Mandy’s</a:t>
            </a:r>
            <a:endParaRPr lang="en-US" dirty="0">
              <a:solidFill>
                <a:schemeClr val="accent3"/>
              </a:solidFill>
            </a:endParaRPr>
          </a:p>
        </p:txBody>
      </p:sp>
      <p:sp>
        <p:nvSpPr>
          <p:cNvPr id="19" name="Text Placeholder 2"/>
          <p:cNvSpPr txBox="1">
            <a:spLocks/>
          </p:cNvSpPr>
          <p:nvPr/>
        </p:nvSpPr>
        <p:spPr bwMode="auto">
          <a:xfrm>
            <a:off x="2345200" y="4290403"/>
            <a:ext cx="14859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3"/>
                </a:solidFill>
              </a:rPr>
              <a:t>Steven’s</a:t>
            </a:r>
            <a:endParaRPr lang="en-US" dirty="0">
              <a:solidFill>
                <a:schemeClr val="accent3"/>
              </a:solidFill>
            </a:endParaRPr>
          </a:p>
        </p:txBody>
      </p:sp>
      <p:sp>
        <p:nvSpPr>
          <p:cNvPr id="20" name="Text Placeholder 2"/>
          <p:cNvSpPr txBox="1">
            <a:spLocks/>
          </p:cNvSpPr>
          <p:nvPr/>
        </p:nvSpPr>
        <p:spPr bwMode="auto">
          <a:xfrm>
            <a:off x="2327838" y="3538835"/>
            <a:ext cx="14859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3"/>
                </a:solidFill>
              </a:rPr>
              <a:t>crayons</a:t>
            </a:r>
            <a:endParaRPr lang="en-US" dirty="0">
              <a:solidFill>
                <a:schemeClr val="accent3"/>
              </a:solidFill>
            </a:endParaRPr>
          </a:p>
        </p:txBody>
      </p:sp>
      <p:sp>
        <p:nvSpPr>
          <p:cNvPr id="21" name="Text Placeholder 2"/>
          <p:cNvSpPr txBox="1">
            <a:spLocks/>
          </p:cNvSpPr>
          <p:nvPr/>
        </p:nvSpPr>
        <p:spPr bwMode="auto">
          <a:xfrm>
            <a:off x="2322050" y="4567535"/>
            <a:ext cx="14859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3"/>
                </a:solidFill>
              </a:rPr>
              <a:t>crayons</a:t>
            </a:r>
            <a:endParaRPr lang="en-US" dirty="0">
              <a:solidFill>
                <a:schemeClr val="accent3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831100" y="3363098"/>
            <a:ext cx="1234150" cy="457200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3802164" y="3038219"/>
            <a:ext cx="0" cy="2105281"/>
          </a:xfrm>
          <a:prstGeom prst="line">
            <a:avLst/>
          </a:prstGeom>
          <a:ln w="381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2"/>
          <p:cNvSpPr txBox="1">
            <a:spLocks/>
          </p:cNvSpPr>
          <p:nvPr/>
        </p:nvSpPr>
        <p:spPr bwMode="auto">
          <a:xfrm>
            <a:off x="4142109" y="3417215"/>
            <a:ext cx="6121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</a:rPr>
              <a:t>12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065250" y="3365814"/>
            <a:ext cx="1485900" cy="454484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" name="Text Placeholder 2"/>
          <p:cNvSpPr txBox="1">
            <a:spLocks/>
          </p:cNvSpPr>
          <p:nvPr/>
        </p:nvSpPr>
        <p:spPr bwMode="auto">
          <a:xfrm>
            <a:off x="5502134" y="3417215"/>
            <a:ext cx="6121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</a:rPr>
              <a:t>16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22" name="Text Placeholder 2"/>
          <p:cNvSpPr txBox="1">
            <a:spLocks/>
          </p:cNvSpPr>
          <p:nvPr/>
        </p:nvSpPr>
        <p:spPr bwMode="auto">
          <a:xfrm>
            <a:off x="4142109" y="3026644"/>
            <a:ext cx="6121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</a:rPr>
              <a:t>r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23" name="Text Placeholder 2"/>
          <p:cNvSpPr txBox="1">
            <a:spLocks/>
          </p:cNvSpPr>
          <p:nvPr/>
        </p:nvSpPr>
        <p:spPr bwMode="auto">
          <a:xfrm>
            <a:off x="5502134" y="3025073"/>
            <a:ext cx="6121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</a:rPr>
              <a:t>b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3831100" y="4342614"/>
            <a:ext cx="2720050" cy="457200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5" name="Text Placeholder 2"/>
          <p:cNvSpPr txBox="1">
            <a:spLocks/>
          </p:cNvSpPr>
          <p:nvPr/>
        </p:nvSpPr>
        <p:spPr bwMode="auto">
          <a:xfrm>
            <a:off x="4287636" y="4425745"/>
            <a:ext cx="6121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</a:rPr>
              <a:t>15</a:t>
            </a:r>
            <a:endParaRPr lang="en-US" dirty="0">
              <a:solidFill>
                <a:schemeClr val="accent1"/>
              </a:solidFill>
            </a:endParaRPr>
          </a:p>
        </p:txBody>
      </p:sp>
      <p:cxnSp>
        <p:nvCxnSpPr>
          <p:cNvPr id="26" name="Straight Connector 25"/>
          <p:cNvCxnSpPr/>
          <p:nvPr/>
        </p:nvCxnSpPr>
        <p:spPr>
          <a:xfrm>
            <a:off x="5325800" y="4342614"/>
            <a:ext cx="0" cy="45720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 Placeholder 2"/>
          <p:cNvSpPr txBox="1">
            <a:spLocks/>
          </p:cNvSpPr>
          <p:nvPr/>
        </p:nvSpPr>
        <p:spPr bwMode="auto">
          <a:xfrm>
            <a:off x="4188666" y="4007473"/>
            <a:ext cx="6121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</a:rPr>
              <a:t>r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28" name="Text Placeholder 2"/>
          <p:cNvSpPr txBox="1">
            <a:spLocks/>
          </p:cNvSpPr>
          <p:nvPr/>
        </p:nvSpPr>
        <p:spPr bwMode="auto">
          <a:xfrm>
            <a:off x="5612879" y="4412544"/>
            <a:ext cx="6121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</a:rPr>
              <a:t>?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29" name="Text Placeholder 2"/>
          <p:cNvSpPr txBox="1">
            <a:spLocks/>
          </p:cNvSpPr>
          <p:nvPr/>
        </p:nvSpPr>
        <p:spPr bwMode="auto">
          <a:xfrm>
            <a:off x="5566579" y="4017853"/>
            <a:ext cx="6121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</a:rPr>
              <a:t>b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4662183" y="149500"/>
            <a:ext cx="4406152" cy="69249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6350">
            <a:solidFill>
              <a:schemeClr val="accent4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74320" tIns="2743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Chunk and Draw</a:t>
            </a:r>
          </a:p>
        </p:txBody>
      </p:sp>
    </p:spTree>
    <p:extLst>
      <p:ext uri="{BB962C8B-B14F-4D97-AF65-F5344CB8AC3E}">
        <p14:creationId xmlns:p14="http://schemas.microsoft.com/office/powerpoint/2010/main" val="1404603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81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61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0" grpId="0" animBg="1"/>
      <p:bldP spid="10" grpId="1" animBg="1"/>
      <p:bldP spid="4" grpId="0"/>
      <p:bldP spid="7" grpId="0" animBg="1"/>
      <p:bldP spid="8" grpId="0" build="p"/>
      <p:bldP spid="8" grpId="1" build="allAtOnce"/>
      <p:bldP spid="15" grpId="0" animBg="1"/>
      <p:bldP spid="18" grpId="0"/>
      <p:bldP spid="19" grpId="0"/>
      <p:bldP spid="20" grpId="0"/>
      <p:bldP spid="21" grpId="0"/>
      <p:bldP spid="12" grpId="0" animBg="1"/>
      <p:bldP spid="14" grpId="0"/>
      <p:bldP spid="16" grpId="0" animBg="1"/>
      <p:bldP spid="17" grpId="0"/>
      <p:bldP spid="22" grpId="0"/>
      <p:bldP spid="23" grpId="0"/>
      <p:bldP spid="24" grpId="0" animBg="1"/>
      <p:bldP spid="25" grpId="0"/>
      <p:bldP spid="27" grpId="0"/>
      <p:bldP spid="28" grpId="0"/>
      <p:bldP spid="29" grpId="0"/>
      <p:bldP spid="3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2399164"/>
            <a:ext cx="1905000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049" b="-2401"/>
          <a:stretch/>
        </p:blipFill>
        <p:spPr bwMode="auto">
          <a:xfrm>
            <a:off x="3008023" y="200409"/>
            <a:ext cx="6079550" cy="4896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Rectangle 14"/>
          <p:cNvSpPr/>
          <p:nvPr/>
        </p:nvSpPr>
        <p:spPr>
          <a:xfrm>
            <a:off x="4162696" y="3504064"/>
            <a:ext cx="1666604" cy="505605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4162696" y="4088863"/>
            <a:ext cx="1666604" cy="505605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8365" y="2258531"/>
            <a:ext cx="311228" cy="363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5151" y="2896700"/>
            <a:ext cx="311228" cy="363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1579" y="1585202"/>
            <a:ext cx="311228" cy="363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4205454" y="3631155"/>
            <a:ext cx="4077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Compute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205453" y="4259070"/>
            <a:ext cx="4077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Check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129047" y="1620827"/>
            <a:ext cx="4077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Understand the problem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162696" y="2271915"/>
            <a:ext cx="4077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Who and What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183679" y="2957715"/>
            <a:ext cx="4077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Chunk and Draw</a:t>
            </a:r>
          </a:p>
        </p:txBody>
      </p:sp>
      <p:cxnSp>
        <p:nvCxnSpPr>
          <p:cNvPr id="28" name="Straight Arrow Connector 27"/>
          <p:cNvCxnSpPr/>
          <p:nvPr/>
        </p:nvCxnSpPr>
        <p:spPr>
          <a:xfrm flipH="1">
            <a:off x="2319275" y="3803166"/>
            <a:ext cx="1943100" cy="1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378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7" grpId="0" animBg="1"/>
      <p:bldP spid="23" grpId="0"/>
      <p:bldP spid="25" grpId="0"/>
      <p:bldP spid="17" grpId="0"/>
      <p:bldP spid="19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/>
          <p:cNvSpPr txBox="1">
            <a:spLocks/>
          </p:cNvSpPr>
          <p:nvPr/>
        </p:nvSpPr>
        <p:spPr bwMode="auto">
          <a:xfrm>
            <a:off x="1714500" y="2384972"/>
            <a:ext cx="2057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2 + 4 = 6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8" name="Text Placeholder 3"/>
          <p:cNvSpPr txBox="1">
            <a:spLocks/>
          </p:cNvSpPr>
          <p:nvPr/>
        </p:nvSpPr>
        <p:spPr bwMode="auto">
          <a:xfrm>
            <a:off x="5832194" y="2400300"/>
            <a:ext cx="2057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10 - 7 = 3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9" name="Text Placeholder 3"/>
          <p:cNvSpPr txBox="1">
            <a:spLocks/>
          </p:cNvSpPr>
          <p:nvPr/>
        </p:nvSpPr>
        <p:spPr bwMode="auto">
          <a:xfrm>
            <a:off x="1017126" y="1169043"/>
            <a:ext cx="72009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The equal sign always has to go in the same place.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flipV="1">
            <a:off x="7280475" y="2675466"/>
            <a:ext cx="0" cy="524934"/>
          </a:xfrm>
          <a:prstGeom prst="straightConnector1">
            <a:avLst/>
          </a:prstGeom>
          <a:ln w="38100">
            <a:solidFill>
              <a:schemeClr val="accent3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V="1">
            <a:off x="3058608" y="2661910"/>
            <a:ext cx="1" cy="538490"/>
          </a:xfrm>
          <a:prstGeom prst="straightConnector1">
            <a:avLst/>
          </a:prstGeom>
          <a:ln w="38100">
            <a:solidFill>
              <a:schemeClr val="accent3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3"/>
          <p:cNvSpPr txBox="1">
            <a:spLocks/>
          </p:cNvSpPr>
          <p:nvPr/>
        </p:nvSpPr>
        <p:spPr bwMode="auto">
          <a:xfrm>
            <a:off x="1132872" y="3194880"/>
            <a:ext cx="353461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is the </a:t>
            </a:r>
            <a:r>
              <a:rPr lang="en-US" sz="2800" u="sng" dirty="0" smtClean="0">
                <a:solidFill>
                  <a:schemeClr val="accent3"/>
                </a:solidFill>
                <a:latin typeface="Orly's Font 2" pitchFamily="66" charset="0"/>
              </a:rPr>
              <a:t>same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 as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16" name="Text Placeholder 3"/>
          <p:cNvSpPr txBox="1">
            <a:spLocks/>
          </p:cNvSpPr>
          <p:nvPr/>
        </p:nvSpPr>
        <p:spPr bwMode="auto">
          <a:xfrm>
            <a:off x="5372099" y="3194880"/>
            <a:ext cx="353461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is the </a:t>
            </a:r>
            <a:r>
              <a:rPr lang="en-US" sz="2800" u="sng" dirty="0" smtClean="0">
                <a:solidFill>
                  <a:schemeClr val="accent3"/>
                </a:solidFill>
                <a:latin typeface="Orly's Font 2" pitchFamily="66" charset="0"/>
              </a:rPr>
              <a:t>same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 as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21" name="Text Placeholder 3"/>
          <p:cNvSpPr txBox="1">
            <a:spLocks/>
          </p:cNvSpPr>
          <p:nvPr/>
        </p:nvSpPr>
        <p:spPr bwMode="auto">
          <a:xfrm>
            <a:off x="1714500" y="4126107"/>
            <a:ext cx="2057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6 = 2 + 4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cxnSp>
        <p:nvCxnSpPr>
          <p:cNvPr id="22" name="Straight Arrow Connector 21"/>
          <p:cNvCxnSpPr/>
          <p:nvPr/>
        </p:nvCxnSpPr>
        <p:spPr>
          <a:xfrm>
            <a:off x="2400301" y="3657600"/>
            <a:ext cx="0" cy="590419"/>
          </a:xfrm>
          <a:prstGeom prst="straightConnector1">
            <a:avLst/>
          </a:prstGeom>
          <a:ln w="38100">
            <a:solidFill>
              <a:schemeClr val="accent3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0" y="4566806"/>
            <a:ext cx="1147074" cy="986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7194" y="4570558"/>
            <a:ext cx="1147074" cy="986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11" t="1" r="9897" b="8489"/>
          <a:stretch/>
        </p:blipFill>
        <p:spPr bwMode="auto">
          <a:xfrm>
            <a:off x="1020741" y="4570558"/>
            <a:ext cx="878572" cy="902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1687" y="4566316"/>
            <a:ext cx="1147074" cy="986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11" t="1" r="9897" b="8489"/>
          <a:stretch/>
        </p:blipFill>
        <p:spPr bwMode="auto">
          <a:xfrm>
            <a:off x="2900181" y="4566806"/>
            <a:ext cx="878572" cy="902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11" t="1" r="9897" b="8489"/>
          <a:stretch/>
        </p:blipFill>
        <p:spPr bwMode="auto">
          <a:xfrm>
            <a:off x="4818761" y="4566316"/>
            <a:ext cx="878572" cy="902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3" name="Text Placeholder 3"/>
          <p:cNvSpPr txBox="1">
            <a:spLocks/>
          </p:cNvSpPr>
          <p:nvPr/>
        </p:nvSpPr>
        <p:spPr bwMode="auto">
          <a:xfrm>
            <a:off x="5834119" y="2402225"/>
            <a:ext cx="2057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10 - 7 = 3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cxnSp>
        <p:nvCxnSpPr>
          <p:cNvPr id="35" name="Straight Arrow Connector 34"/>
          <p:cNvCxnSpPr/>
          <p:nvPr/>
        </p:nvCxnSpPr>
        <p:spPr>
          <a:xfrm flipV="1">
            <a:off x="6057900" y="3392184"/>
            <a:ext cx="347719" cy="560625"/>
          </a:xfrm>
          <a:prstGeom prst="straightConnector1">
            <a:avLst/>
          </a:prstGeom>
          <a:ln w="38100">
            <a:solidFill>
              <a:schemeClr val="accent3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 Placeholder 3"/>
          <p:cNvSpPr txBox="1">
            <a:spLocks/>
          </p:cNvSpPr>
          <p:nvPr/>
        </p:nvSpPr>
        <p:spPr bwMode="auto">
          <a:xfrm>
            <a:off x="5834119" y="3103783"/>
            <a:ext cx="2057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3 = 10 - 7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658" y="2661910"/>
            <a:ext cx="728791" cy="7489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2692774"/>
            <a:ext cx="728791" cy="7489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0804" y="2709492"/>
            <a:ext cx="728791" cy="7489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545" y="3627003"/>
            <a:ext cx="728791" cy="7489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9387" y="3657867"/>
            <a:ext cx="728791" cy="7489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5691" y="3674585"/>
            <a:ext cx="728791" cy="7489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3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4365" y="2686553"/>
            <a:ext cx="728791" cy="7489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3071" y="3679035"/>
            <a:ext cx="728791" cy="7489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6433" y="2709759"/>
            <a:ext cx="728791" cy="7489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8225" y="3657867"/>
            <a:ext cx="728791" cy="7489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7" name="Straight Arrow Connector 46"/>
          <p:cNvCxnSpPr/>
          <p:nvPr/>
        </p:nvCxnSpPr>
        <p:spPr>
          <a:xfrm flipH="1">
            <a:off x="7303137" y="1943780"/>
            <a:ext cx="217514" cy="492805"/>
          </a:xfrm>
          <a:prstGeom prst="straightConnector1">
            <a:avLst/>
          </a:prstGeom>
          <a:ln w="38100">
            <a:solidFill>
              <a:schemeClr val="accent3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950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15" grpId="0"/>
      <p:bldP spid="15" grpId="1"/>
      <p:bldP spid="16" grpId="0"/>
      <p:bldP spid="16" grpId="1"/>
      <p:bldP spid="21" grpId="0"/>
      <p:bldP spid="21" grpId="1"/>
      <p:bldP spid="33" grpId="0"/>
      <p:bldP spid="3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/>
          <p:cNvSpPr/>
          <p:nvPr/>
        </p:nvSpPr>
        <p:spPr>
          <a:xfrm>
            <a:off x="3965775" y="2514600"/>
            <a:ext cx="2720050" cy="409454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2" name="Text Placeholder 2"/>
          <p:cNvSpPr txBox="1">
            <a:spLocks/>
          </p:cNvSpPr>
          <p:nvPr/>
        </p:nvSpPr>
        <p:spPr bwMode="auto">
          <a:xfrm>
            <a:off x="2479875" y="1433689"/>
            <a:ext cx="14859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3"/>
                </a:solidFill>
              </a:rPr>
              <a:t>Mandy’s</a:t>
            </a:r>
            <a:endParaRPr lang="en-US" dirty="0">
              <a:solidFill>
                <a:schemeClr val="accent3"/>
              </a:solidFill>
            </a:endParaRPr>
          </a:p>
        </p:txBody>
      </p:sp>
      <p:sp>
        <p:nvSpPr>
          <p:cNvPr id="23" name="Text Placeholder 2"/>
          <p:cNvSpPr txBox="1">
            <a:spLocks/>
          </p:cNvSpPr>
          <p:nvPr/>
        </p:nvSpPr>
        <p:spPr bwMode="auto">
          <a:xfrm>
            <a:off x="2479875" y="2462389"/>
            <a:ext cx="14859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3"/>
                </a:solidFill>
              </a:rPr>
              <a:t>Steven’s</a:t>
            </a:r>
            <a:endParaRPr lang="en-US" dirty="0">
              <a:solidFill>
                <a:schemeClr val="accent3"/>
              </a:solidFill>
            </a:endParaRPr>
          </a:p>
        </p:txBody>
      </p:sp>
      <p:sp>
        <p:nvSpPr>
          <p:cNvPr id="24" name="Text Placeholder 2"/>
          <p:cNvSpPr txBox="1">
            <a:spLocks/>
          </p:cNvSpPr>
          <p:nvPr/>
        </p:nvSpPr>
        <p:spPr bwMode="auto">
          <a:xfrm>
            <a:off x="2462513" y="1710821"/>
            <a:ext cx="14859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3"/>
                </a:solidFill>
              </a:rPr>
              <a:t>crayons</a:t>
            </a:r>
            <a:endParaRPr lang="en-US" dirty="0">
              <a:solidFill>
                <a:schemeClr val="accent3"/>
              </a:solidFill>
            </a:endParaRPr>
          </a:p>
        </p:txBody>
      </p:sp>
      <p:sp>
        <p:nvSpPr>
          <p:cNvPr id="25" name="Text Placeholder 2"/>
          <p:cNvSpPr txBox="1">
            <a:spLocks/>
          </p:cNvSpPr>
          <p:nvPr/>
        </p:nvSpPr>
        <p:spPr bwMode="auto">
          <a:xfrm>
            <a:off x="2456725" y="2739521"/>
            <a:ext cx="14859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3"/>
                </a:solidFill>
              </a:rPr>
              <a:t>crayons</a:t>
            </a:r>
            <a:endParaRPr lang="en-US" dirty="0">
              <a:solidFill>
                <a:schemeClr val="accent3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3965775" y="1535084"/>
            <a:ext cx="1234150" cy="457200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27" name="Straight Connector 26"/>
          <p:cNvCxnSpPr/>
          <p:nvPr/>
        </p:nvCxnSpPr>
        <p:spPr>
          <a:xfrm>
            <a:off x="3936839" y="1210205"/>
            <a:ext cx="0" cy="2105281"/>
          </a:xfrm>
          <a:prstGeom prst="line">
            <a:avLst/>
          </a:prstGeom>
          <a:ln w="381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 Placeholder 2"/>
          <p:cNvSpPr txBox="1">
            <a:spLocks/>
          </p:cNvSpPr>
          <p:nvPr/>
        </p:nvSpPr>
        <p:spPr bwMode="auto">
          <a:xfrm>
            <a:off x="4276784" y="1589201"/>
            <a:ext cx="6121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</a:rPr>
              <a:t>12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5199925" y="1537800"/>
            <a:ext cx="1485900" cy="454484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0" name="Text Placeholder 2"/>
          <p:cNvSpPr txBox="1">
            <a:spLocks/>
          </p:cNvSpPr>
          <p:nvPr/>
        </p:nvSpPr>
        <p:spPr bwMode="auto">
          <a:xfrm>
            <a:off x="5636809" y="1589201"/>
            <a:ext cx="6121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</a:rPr>
              <a:t>16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31" name="Text Placeholder 2"/>
          <p:cNvSpPr txBox="1">
            <a:spLocks/>
          </p:cNvSpPr>
          <p:nvPr/>
        </p:nvSpPr>
        <p:spPr bwMode="auto">
          <a:xfrm>
            <a:off x="4276784" y="1198630"/>
            <a:ext cx="6121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</a:rPr>
              <a:t>r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32" name="Text Placeholder 2"/>
          <p:cNvSpPr txBox="1">
            <a:spLocks/>
          </p:cNvSpPr>
          <p:nvPr/>
        </p:nvSpPr>
        <p:spPr bwMode="auto">
          <a:xfrm>
            <a:off x="5636809" y="1197059"/>
            <a:ext cx="6121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</a:rPr>
              <a:t>b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965775" y="2514600"/>
            <a:ext cx="2720050" cy="457200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4" name="Text Placeholder 2"/>
          <p:cNvSpPr txBox="1">
            <a:spLocks/>
          </p:cNvSpPr>
          <p:nvPr/>
        </p:nvSpPr>
        <p:spPr bwMode="auto">
          <a:xfrm>
            <a:off x="4422311" y="2597731"/>
            <a:ext cx="6121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</a:rPr>
              <a:t>15</a:t>
            </a:r>
            <a:endParaRPr lang="en-US" dirty="0">
              <a:solidFill>
                <a:schemeClr val="accent1"/>
              </a:solidFill>
            </a:endParaRPr>
          </a:p>
        </p:txBody>
      </p:sp>
      <p:cxnSp>
        <p:nvCxnSpPr>
          <p:cNvPr id="35" name="Straight Connector 34"/>
          <p:cNvCxnSpPr/>
          <p:nvPr/>
        </p:nvCxnSpPr>
        <p:spPr>
          <a:xfrm>
            <a:off x="5460475" y="2514600"/>
            <a:ext cx="0" cy="45720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 Placeholder 2"/>
          <p:cNvSpPr txBox="1">
            <a:spLocks/>
          </p:cNvSpPr>
          <p:nvPr/>
        </p:nvSpPr>
        <p:spPr bwMode="auto">
          <a:xfrm>
            <a:off x="4323341" y="2179459"/>
            <a:ext cx="6121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</a:rPr>
              <a:t>r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37" name="Text Placeholder 2"/>
          <p:cNvSpPr txBox="1">
            <a:spLocks/>
          </p:cNvSpPr>
          <p:nvPr/>
        </p:nvSpPr>
        <p:spPr bwMode="auto">
          <a:xfrm>
            <a:off x="5747554" y="2584530"/>
            <a:ext cx="6121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</a:rPr>
              <a:t>?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38" name="Text Placeholder 2"/>
          <p:cNvSpPr txBox="1">
            <a:spLocks/>
          </p:cNvSpPr>
          <p:nvPr/>
        </p:nvSpPr>
        <p:spPr bwMode="auto">
          <a:xfrm>
            <a:off x="5701254" y="2189839"/>
            <a:ext cx="6121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</a:rPr>
              <a:t>b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39" name="Oval 38"/>
          <p:cNvSpPr/>
          <p:nvPr/>
        </p:nvSpPr>
        <p:spPr>
          <a:xfrm>
            <a:off x="2332299" y="1191396"/>
            <a:ext cx="1679775" cy="2198577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3978139" y="1537800"/>
            <a:ext cx="1221786" cy="454484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5215899" y="1535084"/>
            <a:ext cx="1469926" cy="454484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2" name="Oval 41"/>
          <p:cNvSpPr/>
          <p:nvPr/>
        </p:nvSpPr>
        <p:spPr>
          <a:xfrm>
            <a:off x="4268920" y="1478531"/>
            <a:ext cx="654721" cy="572336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3" name="Oval 42"/>
          <p:cNvSpPr/>
          <p:nvPr/>
        </p:nvSpPr>
        <p:spPr>
          <a:xfrm>
            <a:off x="5623501" y="1478874"/>
            <a:ext cx="654721" cy="572336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4" name="Oval 43"/>
          <p:cNvSpPr/>
          <p:nvPr/>
        </p:nvSpPr>
        <p:spPr>
          <a:xfrm>
            <a:off x="4379722" y="2453353"/>
            <a:ext cx="654721" cy="572336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5" name="Oval 44"/>
          <p:cNvSpPr/>
          <p:nvPr/>
        </p:nvSpPr>
        <p:spPr>
          <a:xfrm>
            <a:off x="5709365" y="2462389"/>
            <a:ext cx="654721" cy="572336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7" name="Cloud Callout 46"/>
          <p:cNvSpPr/>
          <p:nvPr/>
        </p:nvSpPr>
        <p:spPr>
          <a:xfrm>
            <a:off x="6945425" y="131044"/>
            <a:ext cx="2098514" cy="1356360"/>
          </a:xfrm>
          <a:prstGeom prst="cloudCallout">
            <a:avLst>
              <a:gd name="adj1" fmla="val -57239"/>
              <a:gd name="adj2" fmla="val 50661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7162595" y="513415"/>
            <a:ext cx="17590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Where do I start?</a:t>
            </a:r>
          </a:p>
        </p:txBody>
      </p:sp>
      <p:sp>
        <p:nvSpPr>
          <p:cNvPr id="49" name="Oval 48"/>
          <p:cNvSpPr/>
          <p:nvPr/>
        </p:nvSpPr>
        <p:spPr>
          <a:xfrm>
            <a:off x="5726259" y="2473859"/>
            <a:ext cx="654721" cy="572336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0" name="Text Placeholder 2"/>
          <p:cNvSpPr txBox="1">
            <a:spLocks/>
          </p:cNvSpPr>
          <p:nvPr/>
        </p:nvSpPr>
        <p:spPr bwMode="auto">
          <a:xfrm>
            <a:off x="2264975" y="3745981"/>
            <a:ext cx="18334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</a:rPr>
              <a:t>12 + 16 = </a:t>
            </a:r>
            <a:endParaRPr lang="en-US" dirty="0">
              <a:solidFill>
                <a:schemeClr val="accent1"/>
              </a:solidFill>
            </a:endParaRPr>
          </a:p>
        </p:txBody>
      </p:sp>
      <p:cxnSp>
        <p:nvCxnSpPr>
          <p:cNvPr id="51" name="Straight Connector 50"/>
          <p:cNvCxnSpPr/>
          <p:nvPr/>
        </p:nvCxnSpPr>
        <p:spPr>
          <a:xfrm>
            <a:off x="2783286" y="4036196"/>
            <a:ext cx="342900" cy="3429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 flipH="1">
            <a:off x="3126186" y="4036196"/>
            <a:ext cx="330572" cy="3429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 Placeholder 2"/>
          <p:cNvSpPr txBox="1">
            <a:spLocks/>
          </p:cNvSpPr>
          <p:nvPr/>
        </p:nvSpPr>
        <p:spPr bwMode="auto">
          <a:xfrm>
            <a:off x="2816563" y="4379096"/>
            <a:ext cx="647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>
                <a:solidFill>
                  <a:schemeClr val="accent1"/>
                </a:solidFill>
              </a:rPr>
              <a:t>8</a:t>
            </a:r>
          </a:p>
        </p:txBody>
      </p:sp>
      <p:cxnSp>
        <p:nvCxnSpPr>
          <p:cNvPr id="56" name="Straight Connector 55"/>
          <p:cNvCxnSpPr/>
          <p:nvPr/>
        </p:nvCxnSpPr>
        <p:spPr>
          <a:xfrm>
            <a:off x="2606772" y="4055736"/>
            <a:ext cx="171450" cy="3429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 flipH="1">
            <a:off x="2778222" y="4055736"/>
            <a:ext cx="502022" cy="3429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 Placeholder 2"/>
          <p:cNvSpPr txBox="1">
            <a:spLocks/>
          </p:cNvSpPr>
          <p:nvPr/>
        </p:nvSpPr>
        <p:spPr bwMode="auto">
          <a:xfrm>
            <a:off x="2368647" y="4371994"/>
            <a:ext cx="647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</a:rPr>
              <a:t>20</a:t>
            </a:r>
            <a:endParaRPr lang="en-US" dirty="0">
              <a:solidFill>
                <a:schemeClr val="accent1"/>
              </a:solidFill>
            </a:endParaRPr>
          </a:p>
        </p:txBody>
      </p:sp>
      <p:cxnSp>
        <p:nvCxnSpPr>
          <p:cNvPr id="64" name="Straight Connector 63"/>
          <p:cNvCxnSpPr/>
          <p:nvPr/>
        </p:nvCxnSpPr>
        <p:spPr>
          <a:xfrm>
            <a:off x="2692497" y="4669311"/>
            <a:ext cx="243189" cy="3429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H="1">
            <a:off x="2935686" y="4669311"/>
            <a:ext cx="204727" cy="3429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 Placeholder 2"/>
          <p:cNvSpPr txBox="1">
            <a:spLocks/>
          </p:cNvSpPr>
          <p:nvPr/>
        </p:nvSpPr>
        <p:spPr bwMode="auto">
          <a:xfrm>
            <a:off x="2598091" y="5012211"/>
            <a:ext cx="647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</a:rPr>
              <a:t>28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70" name="Text Placeholder 2"/>
          <p:cNvSpPr txBox="1">
            <a:spLocks/>
          </p:cNvSpPr>
          <p:nvPr/>
        </p:nvSpPr>
        <p:spPr bwMode="auto">
          <a:xfrm>
            <a:off x="3693345" y="3745980"/>
            <a:ext cx="647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</a:rPr>
              <a:t>?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71" name="Text Placeholder 2"/>
          <p:cNvSpPr txBox="1">
            <a:spLocks/>
          </p:cNvSpPr>
          <p:nvPr/>
        </p:nvSpPr>
        <p:spPr bwMode="auto">
          <a:xfrm>
            <a:off x="3774611" y="3765521"/>
            <a:ext cx="647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</a:rPr>
              <a:t>28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72" name="Text Placeholder 2"/>
          <p:cNvSpPr txBox="1">
            <a:spLocks/>
          </p:cNvSpPr>
          <p:nvPr/>
        </p:nvSpPr>
        <p:spPr bwMode="auto">
          <a:xfrm>
            <a:off x="6685825" y="1589545"/>
            <a:ext cx="647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</a:rPr>
              <a:t>28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73" name="Text Placeholder 2"/>
          <p:cNvSpPr txBox="1">
            <a:spLocks/>
          </p:cNvSpPr>
          <p:nvPr/>
        </p:nvSpPr>
        <p:spPr bwMode="auto">
          <a:xfrm>
            <a:off x="6685825" y="2508688"/>
            <a:ext cx="647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</a:rPr>
              <a:t>28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74" name="Text Placeholder 2"/>
          <p:cNvSpPr txBox="1">
            <a:spLocks/>
          </p:cNvSpPr>
          <p:nvPr/>
        </p:nvSpPr>
        <p:spPr bwMode="auto">
          <a:xfrm>
            <a:off x="5394901" y="3745981"/>
            <a:ext cx="20437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</a:rPr>
              <a:t>? = 28 - 15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77" name="Cloud Callout 76"/>
          <p:cNvSpPr/>
          <p:nvPr/>
        </p:nvSpPr>
        <p:spPr>
          <a:xfrm>
            <a:off x="6685826" y="23566"/>
            <a:ext cx="2436270" cy="1455307"/>
          </a:xfrm>
          <a:prstGeom prst="cloudCallout">
            <a:avLst>
              <a:gd name="adj1" fmla="val -27264"/>
              <a:gd name="adj2" fmla="val 72323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6894597" y="347559"/>
            <a:ext cx="22347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How could I use this number to help me?</a:t>
            </a:r>
          </a:p>
        </p:txBody>
      </p:sp>
      <p:sp>
        <p:nvSpPr>
          <p:cNvPr id="78" name="Text Placeholder 2"/>
          <p:cNvSpPr txBox="1">
            <a:spLocks/>
          </p:cNvSpPr>
          <p:nvPr/>
        </p:nvSpPr>
        <p:spPr bwMode="auto">
          <a:xfrm>
            <a:off x="5256350" y="4281451"/>
            <a:ext cx="21580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</a:rPr>
              <a:t>13 = 28 - 15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79" name="Text Placeholder 2"/>
          <p:cNvSpPr txBox="1">
            <a:spLocks/>
          </p:cNvSpPr>
          <p:nvPr/>
        </p:nvSpPr>
        <p:spPr bwMode="auto">
          <a:xfrm>
            <a:off x="5747554" y="2587069"/>
            <a:ext cx="6121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</a:rPr>
              <a:t>13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80" name="Text Placeholder 2"/>
          <p:cNvSpPr txBox="1">
            <a:spLocks/>
          </p:cNvSpPr>
          <p:nvPr/>
        </p:nvSpPr>
        <p:spPr bwMode="auto">
          <a:xfrm>
            <a:off x="3609148" y="282582"/>
            <a:ext cx="53124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5"/>
                </a:solidFill>
              </a:rPr>
              <a:t>Steven has </a:t>
            </a:r>
            <a:r>
              <a:rPr lang="en-US" u="sng" dirty="0" smtClean="0">
                <a:solidFill>
                  <a:schemeClr val="accent5"/>
                </a:solidFill>
              </a:rPr>
              <a:t>13</a:t>
            </a:r>
            <a:r>
              <a:rPr lang="en-US" dirty="0" smtClean="0">
                <a:solidFill>
                  <a:schemeClr val="accent5"/>
                </a:solidFill>
              </a:rPr>
              <a:t> blue crayons. </a:t>
            </a:r>
            <a:endParaRPr lang="en-US" dirty="0">
              <a:solidFill>
                <a:schemeClr val="accent5"/>
              </a:solidFill>
            </a:endParaRPr>
          </a:p>
        </p:txBody>
      </p:sp>
      <p:sp>
        <p:nvSpPr>
          <p:cNvPr id="82" name="AutoShape 4"/>
          <p:cNvSpPr>
            <a:spLocks noChangeArrowheads="1"/>
          </p:cNvSpPr>
          <p:nvPr/>
        </p:nvSpPr>
        <p:spPr bwMode="auto">
          <a:xfrm rot="12900057">
            <a:off x="1140175" y="3202509"/>
            <a:ext cx="1347669" cy="733663"/>
          </a:xfrm>
          <a:prstGeom prst="leftArrow">
            <a:avLst>
              <a:gd name="adj1" fmla="val 49907"/>
              <a:gd name="adj2" fmla="val 56823"/>
            </a:avLst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square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3" name="AutoShape 4"/>
          <p:cNvSpPr>
            <a:spLocks noChangeArrowheads="1"/>
          </p:cNvSpPr>
          <p:nvPr/>
        </p:nvSpPr>
        <p:spPr bwMode="auto">
          <a:xfrm rot="8699943" flipH="1">
            <a:off x="7251138" y="3202508"/>
            <a:ext cx="1347669" cy="733663"/>
          </a:xfrm>
          <a:prstGeom prst="leftArrow">
            <a:avLst>
              <a:gd name="adj1" fmla="val 49907"/>
              <a:gd name="adj2" fmla="val 56823"/>
            </a:avLst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square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4814E-6 L 4.72222E-6 -0.15991 " pathEditMode="relative" rAng="0" ptsTypes="AA">
                                      <p:cBhvr>
                                        <p:cTn id="130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9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2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0.15991 L 4.72222E-6 -3.4814E-6 " pathEditMode="relative" rAng="0" ptsTypes="AA">
                                      <p:cBhvr>
                                        <p:cTn id="134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9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5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401"/>
                            </p:stCondLst>
                            <p:childTnLst>
                              <p:par>
                                <p:cTn id="17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500"/>
                            </p:stCondLst>
                            <p:childTnLst>
                              <p:par>
                                <p:cTn id="18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500"/>
                            </p:stCondLst>
                            <p:childTnLst>
                              <p:par>
                                <p:cTn id="20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500"/>
                            </p:stCondLst>
                            <p:childTnLst>
                              <p:par>
                                <p:cTn id="2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2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500"/>
                            </p:stCondLst>
                            <p:childTnLst>
                              <p:par>
                                <p:cTn id="2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4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2" fill="hold">
                      <p:stCondLst>
                        <p:cond delay="indefinite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6" fill="hold">
                      <p:stCondLst>
                        <p:cond delay="indefinite"/>
                      </p:stCondLst>
                      <p:childTnLst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>
                            <p:stCondLst>
                              <p:cond delay="500"/>
                            </p:stCondLst>
                            <p:childTnLst>
                              <p:par>
                                <p:cTn id="2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8" fill="hold">
                      <p:stCondLst>
                        <p:cond delay="indefinite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6" grpId="1" animBg="1"/>
      <p:bldP spid="46" grpId="2" animBg="1"/>
      <p:bldP spid="46" grpId="3" animBg="1"/>
      <p:bldP spid="22" grpId="0"/>
      <p:bldP spid="23" grpId="0"/>
      <p:bldP spid="24" grpId="0"/>
      <p:bldP spid="25" grpId="0"/>
      <p:bldP spid="26" grpId="0" animBg="1"/>
      <p:bldP spid="28" grpId="0"/>
      <p:bldP spid="29" grpId="0" animBg="1"/>
      <p:bldP spid="30" grpId="0"/>
      <p:bldP spid="31" grpId="0"/>
      <p:bldP spid="32" grpId="0"/>
      <p:bldP spid="33" grpId="0" animBg="1"/>
      <p:bldP spid="34" grpId="0"/>
      <p:bldP spid="36" grpId="0"/>
      <p:bldP spid="37" grpId="0"/>
      <p:bldP spid="37" grpId="1"/>
      <p:bldP spid="38" grpId="0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7" grpId="0" animBg="1"/>
      <p:bldP spid="47" grpId="1" animBg="1"/>
      <p:bldP spid="48" grpId="0"/>
      <p:bldP spid="48" grpId="1"/>
      <p:bldP spid="49" grpId="0" animBg="1"/>
      <p:bldP spid="49" grpId="1" animBg="1"/>
      <p:bldP spid="50" grpId="0"/>
      <p:bldP spid="55" grpId="0"/>
      <p:bldP spid="63" grpId="0"/>
      <p:bldP spid="69" grpId="0"/>
      <p:bldP spid="70" grpId="0"/>
      <p:bldP spid="70" grpId="1"/>
      <p:bldP spid="71" grpId="0"/>
      <p:bldP spid="72" grpId="0"/>
      <p:bldP spid="73" grpId="0"/>
      <p:bldP spid="74" grpId="0"/>
      <p:bldP spid="77" grpId="0" animBg="1"/>
      <p:bldP spid="77" grpId="1" animBg="1"/>
      <p:bldP spid="76" grpId="0"/>
      <p:bldP spid="76" grpId="1"/>
      <p:bldP spid="78" grpId="0"/>
      <p:bldP spid="79" grpId="0"/>
      <p:bldP spid="80" grpId="0" build="p"/>
      <p:bldP spid="82" grpId="0" animBg="1"/>
      <p:bldP spid="8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4400" y="1257300"/>
            <a:ext cx="7429500" cy="286232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have learned how to create equations and solve a problem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the information in a bar model.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5755</TotalTime>
  <Words>270</Words>
  <Application>Microsoft Office PowerPoint</Application>
  <PresentationFormat>On-screen Show (16:10)</PresentationFormat>
  <Paragraphs>85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</vt:lpstr>
      <vt:lpstr>Courier New</vt:lpstr>
      <vt:lpstr>Orly's Font 2</vt:lpstr>
      <vt:lpstr>Wingdings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281</cp:revision>
  <dcterms:created xsi:type="dcterms:W3CDTF">2011-06-12T17:04:43Z</dcterms:created>
  <dcterms:modified xsi:type="dcterms:W3CDTF">2015-06-07T11:46:39Z</dcterms:modified>
</cp:coreProperties>
</file>